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d59f371c7b_0_2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d59f371c7b_0_2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d59f371c7b_0_2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d59f371c7b_0_2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d59f371c7b_0_14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d59f371c7b_0_1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d59f371c7b_0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d59f371c7b_0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d59f371c7b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d59f371c7b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d59f371c7b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d59f371c7b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d59f371c7b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d59f371c7b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d59f371c7b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d59f371c7b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d59f371c7b_0_4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d59f371c7b_0_4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gd59f371c7b_0_4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59f371c7b_0_3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59f371c7b_0_3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gd59f371c7b_0_3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59f371c7b_0_2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d59f371c7b_0_2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d59f371c7b_0_3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d59f371c7b_0_3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d59f371c7b_0_2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d59f371c7b_0_2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d59f371c7b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d59f371c7b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d59f371c7b_0_2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d59f371c7b_0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d59f371c7b_0_2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d59f371c7b_0_2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 sz="14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www.weforum.org/agenda/2019/11/how-artificial-intelligence-is-redefining-the-role-of-manager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hyperlink" Target="https://hbr.org/2018/10/prioritize-which-data-skills-your-company-needs-with-this-2x2-matrix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towardsdatascience.com/no-machine-learning-is-not-just-glorified-statistics-26d3952234e3" TargetMode="External"/><Relationship Id="rId4" Type="http://schemas.openxmlformats.org/officeDocument/2006/relationships/image" Target="../media/image8.jpg"/><Relationship Id="rId5" Type="http://schemas.openxmlformats.org/officeDocument/2006/relationships/image" Target="../media/image10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png"/><Relationship Id="rId4" Type="http://schemas.openxmlformats.org/officeDocument/2006/relationships/hyperlink" Target="http://www.commitstrip.com/en/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twitter.com/ossia/status/1097804721295773696?lang=en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www.nibusinessinfo.co.uk/content/examples-artificial-intelligence-use-business" TargetMode="External"/><Relationship Id="rId4" Type="http://schemas.openxmlformats.org/officeDocument/2006/relationships/hyperlink" Target="https://humantic.ai/" TargetMode="External"/><Relationship Id="rId5" Type="http://schemas.openxmlformats.org/officeDocument/2006/relationships/hyperlink" Target="https://chrome.google.com/webstore/detail/humantic-ai/iklikkgplppchknjhfkmkjnnopomaifc" TargetMode="External"/><Relationship Id="rId6" Type="http://schemas.openxmlformats.org/officeDocument/2006/relationships/hyperlink" Target="https://www.apploi.com/" TargetMode="External"/><Relationship Id="rId7" Type="http://schemas.openxmlformats.org/officeDocument/2006/relationships/hyperlink" Target="https://fortay.co/" TargetMode="External"/><Relationship Id="rId8" Type="http://schemas.openxmlformats.org/officeDocument/2006/relationships/hyperlink" Target="https://www.theverge.com/2019/1/30/18202335/ai-artificial-intelligence-recruiting-hiring-hr-bias-prejudice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commons.wikimedia.org/wiki/File:AI-ML-DL.png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hyperlink" Target="https://towardsdatascience.com/build-up-a-neural-network-with-python-7faea4561b31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hyperlink" Target="https://www.gartner.com/en/research/methodologies/gartner-hype-cycle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hyperlink" Target="https://commons.wikimedia.org/wiki/File:Hype-Cycle-General.png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0" y="916125"/>
            <a:ext cx="9144000" cy="135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Artificial Intelligence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Business and Management</a:t>
            </a:r>
            <a:endParaRPr/>
          </a:p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311700" y="25717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Vladan Devedzic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3878550" y="4537900"/>
            <a:ext cx="138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CIBMEE 2021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Recent AI trends</a:t>
            </a:r>
            <a:endParaRPr/>
          </a:p>
        </p:txBody>
      </p:sp>
      <p:pic>
        <p:nvPicPr>
          <p:cNvPr id="133" name="Google Shape;13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6800" y="0"/>
            <a:ext cx="7403149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3"/>
          <p:cNvSpPr txBox="1"/>
          <p:nvPr/>
        </p:nvSpPr>
        <p:spPr>
          <a:xfrm>
            <a:off x="6394800" y="279125"/>
            <a:ext cx="24375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</a:rPr>
              <a:t>Gartner Hype Cycle for </a:t>
            </a:r>
            <a:endParaRPr b="1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</a:rPr>
              <a:t>Artificial Intelligence, 2019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Recent AI trends</a:t>
            </a:r>
            <a:endParaRPr/>
          </a:p>
        </p:txBody>
      </p:sp>
      <p:pic>
        <p:nvPicPr>
          <p:cNvPr id="140" name="Google Shape;14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0325" y="0"/>
            <a:ext cx="7421075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41" name="Google Shape;141;p24"/>
          <p:cNvSpPr txBox="1"/>
          <p:nvPr/>
        </p:nvSpPr>
        <p:spPr>
          <a:xfrm>
            <a:off x="6394800" y="531275"/>
            <a:ext cx="24375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</a:rPr>
              <a:t>Gartner Hype Cycle for </a:t>
            </a:r>
            <a:endParaRPr b="1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</a:rPr>
              <a:t>Artificial Intelligence, 2020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AI, business and managers</a:t>
            </a:r>
            <a:endParaRPr/>
          </a:p>
        </p:txBody>
      </p:sp>
      <p:sp>
        <p:nvSpPr>
          <p:cNvPr id="147" name="Google Shape;147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71450" lvl="0" marL="177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" sz="2100">
                <a:solidFill>
                  <a:schemeClr val="dk1"/>
                </a:solidFill>
              </a:rPr>
              <a:t>Human-driven AI vs. autonomous AI</a:t>
            </a:r>
            <a:endParaRPr sz="2100">
              <a:solidFill>
                <a:schemeClr val="dk1"/>
              </a:solidFill>
            </a:endParaRPr>
          </a:p>
          <a:p>
            <a:pPr indent="-171450" lvl="0" marL="177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" sz="21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Can robots replace managers ?</a:t>
            </a:r>
            <a:endParaRPr sz="2100">
              <a:solidFill>
                <a:schemeClr val="dk1"/>
              </a:solidFill>
            </a:endParaRPr>
          </a:p>
          <a:p>
            <a:pPr indent="-171450" lvl="0" marL="1778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" sz="2100">
                <a:solidFill>
                  <a:schemeClr val="dk1"/>
                </a:solidFill>
              </a:rPr>
              <a:t>Hiring AI experts</a:t>
            </a:r>
            <a:endParaRPr sz="2100">
              <a:solidFill>
                <a:schemeClr val="dk1"/>
              </a:solidFill>
            </a:endParaRPr>
          </a:p>
          <a:p>
            <a:pPr indent="-177800" lvl="1" marL="520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" sz="1800">
                <a:solidFill>
                  <a:schemeClr val="dk1"/>
                </a:solidFill>
              </a:rPr>
              <a:t>ML engineers skills – DBA, SQL, data wrangling, programming, security,...</a:t>
            </a:r>
            <a:endParaRPr sz="1800">
              <a:solidFill>
                <a:schemeClr val="dk1"/>
              </a:solidFill>
            </a:endParaRPr>
          </a:p>
          <a:p>
            <a:pPr indent="-177800" lvl="1" marL="520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" sz="1800">
                <a:solidFill>
                  <a:schemeClr val="dk1"/>
                </a:solidFill>
              </a:rPr>
              <a:t>AI as a marketing term</a:t>
            </a:r>
            <a:endParaRPr sz="1800">
              <a:solidFill>
                <a:schemeClr val="dk1"/>
              </a:solidFill>
            </a:endParaRPr>
          </a:p>
          <a:p>
            <a:pPr indent="-177800" lvl="1" marL="520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" sz="1800">
                <a:solidFill>
                  <a:schemeClr val="dk1"/>
                </a:solidFill>
              </a:rPr>
              <a:t>Model democratization</a:t>
            </a:r>
            <a:endParaRPr sz="1800">
              <a:solidFill>
                <a:schemeClr val="dk1"/>
              </a:solidFill>
            </a:endParaRPr>
          </a:p>
          <a:p>
            <a:pPr indent="-177800" lvl="1" marL="5207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" sz="1800">
                <a:solidFill>
                  <a:schemeClr val="dk1"/>
                </a:solidFill>
              </a:rPr>
              <a:t>YAGNI – "You Aren't Gonna Need It" ?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AI, business and managers</a:t>
            </a:r>
            <a:endParaRPr/>
          </a:p>
        </p:txBody>
      </p:sp>
      <p:sp>
        <p:nvSpPr>
          <p:cNvPr id="153" name="Google Shape;153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71450" lvl="0" marL="1778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</a:pPr>
            <a:r>
              <a:rPr lang="en" sz="2100">
                <a:solidFill>
                  <a:schemeClr val="dk1"/>
                </a:solidFill>
              </a:rPr>
              <a:t>Which data skills should you learn first (HBR) ?</a:t>
            </a:r>
            <a:endParaRPr sz="2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000"/>
              </a:spcBef>
              <a:spcAft>
                <a:spcPts val="1600"/>
              </a:spcAft>
              <a:buNone/>
            </a:pPr>
            <a:r>
              <a:t/>
            </a:r>
            <a:endParaRPr sz="1400"/>
          </a:p>
        </p:txBody>
      </p:sp>
      <p:pic>
        <p:nvPicPr>
          <p:cNvPr id="154" name="Google Shape;154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07700" y="1790950"/>
            <a:ext cx="2772076" cy="2777926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6"/>
          <p:cNvSpPr txBox="1"/>
          <p:nvPr/>
        </p:nvSpPr>
        <p:spPr>
          <a:xfrm>
            <a:off x="6032425" y="1953775"/>
            <a:ext cx="2959200" cy="4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engineering skills – </a:t>
            </a:r>
            <a:br>
              <a:rPr lang="en"/>
            </a:br>
            <a:r>
              <a:rPr lang="en"/>
              <a:t>collecting, storing, cleaning… data</a:t>
            </a:r>
            <a:endParaRPr/>
          </a:p>
        </p:txBody>
      </p:sp>
      <p:sp>
        <p:nvSpPr>
          <p:cNvPr id="156" name="Google Shape;156;p26"/>
          <p:cNvSpPr txBox="1"/>
          <p:nvPr/>
        </p:nvSpPr>
        <p:spPr>
          <a:xfrm>
            <a:off x="1627250" y="1992950"/>
            <a:ext cx="1327800" cy="4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 – ML, DL,...</a:t>
            </a:r>
            <a:endParaRPr/>
          </a:p>
        </p:txBody>
      </p:sp>
      <p:sp>
        <p:nvSpPr>
          <p:cNvPr id="157" name="Google Shape;157;p26"/>
          <p:cNvSpPr txBox="1"/>
          <p:nvPr/>
        </p:nvSpPr>
        <p:spPr>
          <a:xfrm>
            <a:off x="555050" y="4640250"/>
            <a:ext cx="6823500" cy="4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https://hbr.org/2018/10/prioritize-which-data-skills-your-company-needs-with-this-2x2-matrix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they do not tell you...</a:t>
            </a:r>
            <a:endParaRPr/>
          </a:p>
        </p:txBody>
      </p:sp>
      <p:sp>
        <p:nvSpPr>
          <p:cNvPr id="163" name="Google Shape;163;p27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15240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fear of missing out</a:t>
            </a:r>
            <a:endParaRPr/>
          </a:p>
          <a:p>
            <a:pPr indent="-152400" lvl="0" marL="1778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Inferring/Predicting trivial things</a:t>
            </a:r>
            <a:endParaRPr/>
          </a:p>
          <a:p>
            <a:pPr indent="-152400" lvl="0" marL="177800" marR="0" rtl="0" algn="l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lang="en"/>
              <a:t>Inferring/Predicting non-actionable things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 or...</a:t>
            </a:r>
            <a:endParaRPr/>
          </a:p>
        </p:txBody>
      </p:sp>
      <p:sp>
        <p:nvSpPr>
          <p:cNvPr id="169" name="Google Shape;169;p28"/>
          <p:cNvSpPr txBox="1"/>
          <p:nvPr/>
        </p:nvSpPr>
        <p:spPr>
          <a:xfrm>
            <a:off x="5339150" y="176725"/>
            <a:ext cx="3635100" cy="71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</a:t>
            </a:r>
            <a:r>
              <a:rPr lang="en" sz="1100" u="sng">
                <a:solidFill>
                  <a:schemeClr val="hlink"/>
                </a:solidFill>
                <a:hlinkClick r:id="rId3"/>
              </a:rPr>
              <a:t>https://towardsdatascience.com/no-machine-learning-is-not-just-glorified-statistics-26d3952234e3</a:t>
            </a:r>
            <a:endParaRPr/>
          </a:p>
        </p:txBody>
      </p:sp>
      <p:pic>
        <p:nvPicPr>
          <p:cNvPr id="170" name="Google Shape;170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100" y="1181100"/>
            <a:ext cx="3755238" cy="382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96150" y="1264200"/>
            <a:ext cx="3720574" cy="363422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8"/>
          <p:cNvSpPr/>
          <p:nvPr/>
        </p:nvSpPr>
        <p:spPr>
          <a:xfrm>
            <a:off x="6645625" y="3692750"/>
            <a:ext cx="992700" cy="4068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p28"/>
          <p:cNvSpPr/>
          <p:nvPr/>
        </p:nvSpPr>
        <p:spPr>
          <a:xfrm>
            <a:off x="2588700" y="3692750"/>
            <a:ext cx="992700" cy="406800"/>
          </a:xfrm>
          <a:prstGeom prst="ellipse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 or...</a:t>
            </a:r>
            <a:endParaRPr/>
          </a:p>
        </p:txBody>
      </p:sp>
      <p:pic>
        <p:nvPicPr>
          <p:cNvPr id="179" name="Google Shape;17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70125"/>
            <a:ext cx="7680545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9"/>
          <p:cNvSpPr txBox="1"/>
          <p:nvPr/>
        </p:nvSpPr>
        <p:spPr>
          <a:xfrm>
            <a:off x="5339150" y="176725"/>
            <a:ext cx="36351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http://www.commitstrip.com/en/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 or...</a:t>
            </a:r>
            <a:endParaRPr/>
          </a:p>
        </p:txBody>
      </p:sp>
      <p:sp>
        <p:nvSpPr>
          <p:cNvPr id="186" name="Google Shape;186;p30"/>
          <p:cNvSpPr txBox="1"/>
          <p:nvPr/>
        </p:nvSpPr>
        <p:spPr>
          <a:xfrm>
            <a:off x="4803075" y="176725"/>
            <a:ext cx="4171200" cy="42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</a:t>
            </a:r>
            <a:r>
              <a:rPr lang="en" sz="1100" u="sng">
                <a:solidFill>
                  <a:schemeClr val="hlink"/>
                </a:solidFill>
                <a:hlinkClick r:id="rId3"/>
              </a:rPr>
              <a:t>https://twitter.com/ossia/status/1097804721295773696?lang=en</a:t>
            </a:r>
            <a:r>
              <a:rPr lang="en" sz="1100"/>
              <a:t> </a:t>
            </a:r>
            <a:endParaRPr/>
          </a:p>
        </p:txBody>
      </p:sp>
      <p:sp>
        <p:nvSpPr>
          <p:cNvPr id="187" name="Google Shape;187;p30"/>
          <p:cNvSpPr txBox="1"/>
          <p:nvPr/>
        </p:nvSpPr>
        <p:spPr>
          <a:xfrm>
            <a:off x="362675" y="1876337"/>
            <a:ext cx="87813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000">
                <a:solidFill>
                  <a:schemeClr val="dk1"/>
                </a:solidFill>
                <a:highlight>
                  <a:srgbClr val="E9F2FD"/>
                </a:highlight>
              </a:rPr>
              <a:t>When you're fundraising, it's AI. </a:t>
            </a:r>
            <a:br>
              <a:rPr i="1" lang="en" sz="3000">
                <a:solidFill>
                  <a:schemeClr val="dk1"/>
                </a:solidFill>
                <a:highlight>
                  <a:srgbClr val="E9F2FD"/>
                </a:highlight>
              </a:rPr>
            </a:br>
            <a:r>
              <a:rPr i="1" lang="en" sz="3000">
                <a:solidFill>
                  <a:schemeClr val="dk1"/>
                </a:solidFill>
                <a:highlight>
                  <a:srgbClr val="E9F2FD"/>
                </a:highlight>
              </a:rPr>
              <a:t>When you're hiring, it's ML. </a:t>
            </a:r>
            <a:br>
              <a:rPr i="1" lang="en" sz="3000">
                <a:solidFill>
                  <a:schemeClr val="dk1"/>
                </a:solidFill>
                <a:highlight>
                  <a:srgbClr val="E9F2FD"/>
                </a:highlight>
              </a:rPr>
            </a:br>
            <a:r>
              <a:rPr i="1" lang="en" sz="3000">
                <a:solidFill>
                  <a:schemeClr val="dk1"/>
                </a:solidFill>
                <a:highlight>
                  <a:srgbClr val="E9F2FD"/>
                </a:highlight>
              </a:rPr>
              <a:t>When you're implementing, it's logistic regression.</a:t>
            </a:r>
            <a:endParaRPr sz="3000">
              <a:solidFill>
                <a:schemeClr val="dk1"/>
              </a:solidFill>
              <a:highlight>
                <a:srgbClr val="E9F2FD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dk1"/>
                </a:solidFill>
                <a:highlight>
                  <a:srgbClr val="E9F2FD"/>
                </a:highlight>
              </a:rPr>
              <a:t>												</a:t>
            </a:r>
            <a:r>
              <a:rPr lang="en" sz="1800">
                <a:solidFill>
                  <a:schemeClr val="dk1"/>
                </a:solidFill>
                <a:highlight>
                  <a:srgbClr val="E9F2FD"/>
                </a:highlight>
              </a:rPr>
              <a:t>Quincy Larson</a:t>
            </a:r>
            <a:endParaRPr sz="1800">
              <a:solidFill>
                <a:schemeClr val="dk1"/>
              </a:solidFill>
              <a:highlight>
                <a:srgbClr val="E9F2FD"/>
              </a:highlight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0" y="273850"/>
            <a:ext cx="91440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of AI in business and management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628650" y="1369225"/>
            <a:ext cx="81120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171450" lvl="0" marL="1778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•"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https://www.nibusinessinfo.co.uk/content/examples-artificial-intelligence-use-business</a:t>
            </a:r>
            <a:r>
              <a:rPr lang="en"/>
              <a:t> </a:t>
            </a:r>
            <a:endParaRPr/>
          </a:p>
          <a:p>
            <a:pPr indent="-171450" lvl="0" marL="177800" rtl="0" algn="l">
              <a:spcBef>
                <a:spcPts val="1000"/>
              </a:spcBef>
              <a:spcAft>
                <a:spcPts val="0"/>
              </a:spcAft>
              <a:buSzPts val="2100"/>
              <a:buChar char="•"/>
            </a:pPr>
            <a:r>
              <a:rPr lang="en"/>
              <a:t>AI-powered hiring platforms</a:t>
            </a:r>
            <a:endParaRPr/>
          </a:p>
          <a:p>
            <a:pPr indent="-177800" lvl="1" marL="520700" rtl="0" algn="l"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" u="sng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Humantic AI</a:t>
            </a:r>
            <a:r>
              <a:rPr lang="en"/>
              <a:t> (and its </a:t>
            </a:r>
            <a:r>
              <a:rPr lang="en" u="sng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extensions</a:t>
            </a:r>
            <a:r>
              <a:rPr lang="en"/>
              <a:t>)</a:t>
            </a:r>
            <a:endParaRPr/>
          </a:p>
          <a:p>
            <a:pPr indent="-177800" lvl="1" marL="5207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" u="sng">
                <a:solidFill>
                  <a:schemeClr val="hlink"/>
                </a:solidFill>
                <a:hlinkClick r:id="rId6"/>
              </a:rPr>
              <a:t>Apploi</a:t>
            </a:r>
            <a:r>
              <a:rPr lang="en"/>
              <a:t> (specialized in hiring healthcare professionals)</a:t>
            </a:r>
            <a:endParaRPr/>
          </a:p>
          <a:p>
            <a:pPr indent="-177800" lvl="1" marL="5207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" u="sng">
                <a:solidFill>
                  <a:schemeClr val="hlink"/>
                </a:solidFill>
                <a:hlinkClick r:id="rId7"/>
              </a:rPr>
              <a:t>Fortay</a:t>
            </a:r>
            <a:r>
              <a:rPr lang="en"/>
              <a:t> (user interface details)</a:t>
            </a:r>
            <a:endParaRPr/>
          </a:p>
          <a:p>
            <a:pPr indent="-177800" lvl="1" marL="5207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Char char="•"/>
            </a:pPr>
            <a:r>
              <a:rPr lang="en"/>
              <a:t>for more details see </a:t>
            </a:r>
            <a:r>
              <a:rPr lang="en" u="sng">
                <a:solidFill>
                  <a:schemeClr val="hlink"/>
                </a:solidFill>
                <a:hlinkClick r:id="rId8"/>
              </a:rPr>
              <a:t>this</a:t>
            </a:r>
            <a:endParaRPr/>
          </a:p>
          <a:p>
            <a:pPr indent="-177800" lvl="1" marL="520700" rtl="0" algn="l">
              <a:spcBef>
                <a:spcPts val="1000"/>
              </a:spcBef>
              <a:spcAft>
                <a:spcPts val="1000"/>
              </a:spcAft>
              <a:buSzPts val="1800"/>
              <a:buChar char="•"/>
            </a:pPr>
            <a:r>
              <a:rPr lang="en"/>
              <a:t>"The things that AI is not good at doing is soft skills" (S. Mondal)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Defining human intelligence?</a:t>
            </a:r>
            <a:endParaRPr/>
          </a:p>
        </p:txBody>
      </p:sp>
      <p:sp>
        <p:nvSpPr>
          <p:cNvPr id="76" name="Google Shape;76;p16"/>
          <p:cNvSpPr txBox="1"/>
          <p:nvPr/>
        </p:nvSpPr>
        <p:spPr>
          <a:xfrm>
            <a:off x="628650" y="1549600"/>
            <a:ext cx="83529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Capability of creating </a:t>
            </a:r>
            <a:r>
              <a:rPr i="1" lang="en" sz="2400">
                <a:solidFill>
                  <a:srgbClr val="1155CC"/>
                </a:solidFill>
              </a:rPr>
              <a:t>a variety of behaviors</a:t>
            </a:r>
            <a:r>
              <a:rPr lang="en" sz="2400"/>
              <a:t>, 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while complying with the givens of the system/environment </a:t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457200" lvl="0" marL="3200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/>
              <a:t>Henrik H. Lund, U. of Southern Denmark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AI, ML, DL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83" name="Google Shape;83;p17"/>
          <p:cNvSpPr/>
          <p:nvPr/>
        </p:nvSpPr>
        <p:spPr>
          <a:xfrm>
            <a:off x="1687375" y="806675"/>
            <a:ext cx="6187200" cy="40557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7"/>
          <p:cNvSpPr txBox="1"/>
          <p:nvPr/>
        </p:nvSpPr>
        <p:spPr>
          <a:xfrm>
            <a:off x="2673625" y="1229350"/>
            <a:ext cx="4214700" cy="54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Mimicking the intelligence or behavioral patterns of humans or any other living entity, using logic, rules, ML, DL,...</a:t>
            </a:r>
            <a:endParaRPr sz="1200"/>
          </a:p>
        </p:txBody>
      </p:sp>
      <p:sp>
        <p:nvSpPr>
          <p:cNvPr id="85" name="Google Shape;85;p17"/>
          <p:cNvSpPr txBox="1"/>
          <p:nvPr/>
        </p:nvSpPr>
        <p:spPr>
          <a:xfrm>
            <a:off x="4558975" y="806675"/>
            <a:ext cx="444000" cy="4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AI</a:t>
            </a:r>
            <a:endParaRPr b="1" sz="1800"/>
          </a:p>
        </p:txBody>
      </p:sp>
      <p:sp>
        <p:nvSpPr>
          <p:cNvPr id="86" name="Google Shape;86;p17"/>
          <p:cNvSpPr/>
          <p:nvPr/>
        </p:nvSpPr>
        <p:spPr>
          <a:xfrm>
            <a:off x="2597725" y="1909375"/>
            <a:ext cx="4366500" cy="2849400"/>
          </a:xfrm>
          <a:prstGeom prst="ellipse">
            <a:avLst/>
          </a:prstGeom>
          <a:solidFill>
            <a:srgbClr val="FCE5CD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7"/>
          <p:cNvSpPr txBox="1"/>
          <p:nvPr/>
        </p:nvSpPr>
        <p:spPr>
          <a:xfrm>
            <a:off x="4510975" y="1909375"/>
            <a:ext cx="540000" cy="4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ML</a:t>
            </a:r>
            <a:endParaRPr b="1" sz="1800"/>
          </a:p>
        </p:txBody>
      </p:sp>
      <p:sp>
        <p:nvSpPr>
          <p:cNvPr id="88" name="Google Shape;88;p17"/>
          <p:cNvSpPr txBox="1"/>
          <p:nvPr/>
        </p:nvSpPr>
        <p:spPr>
          <a:xfrm>
            <a:off x="3171325" y="2285400"/>
            <a:ext cx="3526200" cy="11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Using mostly statistical techniques by which computers can "learn" from data (improve at tasks with experience), without using a complex set of different rules. Mainly based on training a model from datasets.</a:t>
            </a:r>
            <a:endParaRPr sz="1200"/>
          </a:p>
        </p:txBody>
      </p:sp>
      <p:sp>
        <p:nvSpPr>
          <p:cNvPr id="89" name="Google Shape;89;p17"/>
          <p:cNvSpPr txBox="1"/>
          <p:nvPr/>
        </p:nvSpPr>
        <p:spPr>
          <a:xfrm>
            <a:off x="59200" y="4610650"/>
            <a:ext cx="3604200" cy="4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After </a:t>
            </a:r>
            <a:br>
              <a:rPr lang="en"/>
            </a:br>
            <a:r>
              <a:rPr lang="en" sz="1100" u="sng">
                <a:solidFill>
                  <a:schemeClr val="hlink"/>
                </a:solidFill>
                <a:hlinkClick r:id="rId3"/>
              </a:rPr>
              <a:t>https://commons.wikimedia.org/wiki/File:AI-ML-DL.png</a:t>
            </a:r>
            <a:endParaRPr/>
          </a:p>
        </p:txBody>
      </p:sp>
      <p:sp>
        <p:nvSpPr>
          <p:cNvPr id="90" name="Google Shape;90;p17"/>
          <p:cNvSpPr/>
          <p:nvPr/>
        </p:nvSpPr>
        <p:spPr>
          <a:xfrm>
            <a:off x="3537625" y="3426375"/>
            <a:ext cx="2486700" cy="1243200"/>
          </a:xfrm>
          <a:prstGeom prst="ellipse">
            <a:avLst/>
          </a:prstGeom>
          <a:solidFill>
            <a:srgbClr val="B6D7A8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7"/>
          <p:cNvSpPr txBox="1"/>
          <p:nvPr/>
        </p:nvSpPr>
        <p:spPr>
          <a:xfrm>
            <a:off x="4510975" y="3426375"/>
            <a:ext cx="540000" cy="49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DL</a:t>
            </a:r>
            <a:endParaRPr b="1" sz="1800"/>
          </a:p>
        </p:txBody>
      </p:sp>
      <p:sp>
        <p:nvSpPr>
          <p:cNvPr id="92" name="Google Shape;92;p17"/>
          <p:cNvSpPr txBox="1"/>
          <p:nvPr/>
        </p:nvSpPr>
        <p:spPr>
          <a:xfrm>
            <a:off x="3796575" y="3760975"/>
            <a:ext cx="2153700" cy="68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/>
              <a:t>Exposing multilayered neural networks to vast amounts of data in order to train them to perform image recognition, speech recognition and the like.</a:t>
            </a:r>
            <a:endParaRPr b="1" sz="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NN, DNN</a:t>
            </a:r>
            <a:endParaRPr/>
          </a:p>
        </p:txBody>
      </p:sp>
      <p:sp>
        <p:nvSpPr>
          <p:cNvPr id="98" name="Google Shape;9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99" name="Google Shape;9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4549" y="75550"/>
            <a:ext cx="6987355" cy="4568876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8"/>
          <p:cNvSpPr txBox="1"/>
          <p:nvPr/>
        </p:nvSpPr>
        <p:spPr>
          <a:xfrm>
            <a:off x="2813400" y="4703625"/>
            <a:ext cx="6330600" cy="45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https://towardsdatascience.com/build-up-a-neural-network-with-python-7faea4561b31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62175" y="152400"/>
            <a:ext cx="6219649" cy="4171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9"/>
          <p:cNvSpPr txBox="1"/>
          <p:nvPr/>
        </p:nvSpPr>
        <p:spPr>
          <a:xfrm>
            <a:off x="152400" y="4608300"/>
            <a:ext cx="88392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source: 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https://www.gartner.com/en/research/methodologies/gartner-hype-cycle</a:t>
            </a:r>
            <a:endParaRPr/>
          </a:p>
        </p:txBody>
      </p:sp>
      <p:sp>
        <p:nvSpPr>
          <p:cNvPr id="107" name="Google Shape;107;p19"/>
          <p:cNvSpPr txBox="1"/>
          <p:nvPr/>
        </p:nvSpPr>
        <p:spPr>
          <a:xfrm>
            <a:off x="6616475" y="358275"/>
            <a:ext cx="17835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Gartner Hype Cycle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Google Shape;11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38925" y="294600"/>
            <a:ext cx="6266151" cy="4177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20"/>
          <p:cNvSpPr txBox="1"/>
          <p:nvPr/>
        </p:nvSpPr>
        <p:spPr>
          <a:xfrm>
            <a:off x="152400" y="4608300"/>
            <a:ext cx="8839200" cy="53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Image source: 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https://commons.wikimedia.org/wiki/File:Hype-Cycle-General.png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Recent AI trends</a:t>
            </a:r>
            <a:endParaRPr/>
          </a:p>
        </p:txBody>
      </p:sp>
      <p:pic>
        <p:nvPicPr>
          <p:cNvPr id="119" name="Google Shape;11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9613" y="0"/>
            <a:ext cx="7432026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21"/>
          <p:cNvSpPr txBox="1"/>
          <p:nvPr/>
        </p:nvSpPr>
        <p:spPr>
          <a:xfrm>
            <a:off x="6394788" y="279125"/>
            <a:ext cx="24375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</a:rPr>
              <a:t>Gartner Hype Cycle for </a:t>
            </a:r>
            <a:endParaRPr b="1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</a:rPr>
              <a:t>Artificial Intelligence, 2017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Recent AI trends</a:t>
            </a:r>
            <a:endParaRPr/>
          </a:p>
        </p:txBody>
      </p:sp>
      <p:pic>
        <p:nvPicPr>
          <p:cNvPr id="126" name="Google Shape;12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2"/>
          <p:cNvSpPr txBox="1"/>
          <p:nvPr/>
        </p:nvSpPr>
        <p:spPr>
          <a:xfrm>
            <a:off x="6394800" y="279125"/>
            <a:ext cx="2437500" cy="7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</a:rPr>
              <a:t>Gartner Hype Cycle for </a:t>
            </a:r>
            <a:endParaRPr b="1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</a:rPr>
              <a:t>Artificial Intelligence, 2018</a:t>
            </a:r>
            <a:endParaRPr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