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9" r:id="rId4"/>
    <p:sldId id="270" r:id="rId5"/>
    <p:sldId id="293" r:id="rId6"/>
    <p:sldId id="294" r:id="rId7"/>
    <p:sldId id="298" r:id="rId8"/>
    <p:sldId id="282" r:id="rId9"/>
    <p:sldId id="287" r:id="rId10"/>
    <p:sldId id="283" r:id="rId11"/>
    <p:sldId id="284" r:id="rId12"/>
    <p:sldId id="285" r:id="rId13"/>
    <p:sldId id="288" r:id="rId14"/>
    <p:sldId id="286" r:id="rId15"/>
    <p:sldId id="289" r:id="rId16"/>
    <p:sldId id="290" r:id="rId17"/>
    <p:sldId id="295" r:id="rId18"/>
    <p:sldId id="296" r:id="rId19"/>
    <p:sldId id="268" r:id="rId20"/>
    <p:sldId id="281" r:id="rId21"/>
  </p:sldIdLst>
  <p:sldSz cx="9144000" cy="5143500" type="screen16x9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2229" autoAdjust="0"/>
  </p:normalViewPr>
  <p:slideViewPr>
    <p:cSldViewPr>
      <p:cViewPr varScale="1">
        <p:scale>
          <a:sx n="137" d="100"/>
          <a:sy n="137" d="100"/>
        </p:scale>
        <p:origin x="900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786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442F0DD-60BE-46BB-95C5-4557BA27B76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Notes Placeholder 8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Header Placeholder 10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251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4910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lt-LT" dirty="0"/>
              <a:t>SG filtras gerina diferencijuojamumą.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0870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lt-LT" dirty="0"/>
              <a:t>Žingsnis skirtas triukšmo pašalinimui, paliekant pikus. Visame intervale taikydami metodą, pikus prarandame, nes mažiname </a:t>
            </a:r>
            <a:r>
              <a:rPr lang="lt-LT" i="1" dirty="0"/>
              <a:t>vidutinę</a:t>
            </a:r>
            <a:r>
              <a:rPr lang="lt-LT" i="1" baseline="0" dirty="0"/>
              <a:t> </a:t>
            </a:r>
            <a:r>
              <a:rPr lang="lt-LT" i="0" baseline="0" dirty="0"/>
              <a:t>paklaidą – tai duoda tik apibendrintą kitimo dėsnį. Skaidydami intervalą į dalis, galime gauti tikslesnę aproksimaciją kuri palieka pikus.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3806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lt-LT" dirty="0"/>
              <a:t>Darydami pirmą punktą, negauname patenkinamos aproksimacijos, dėl tos</a:t>
            </a:r>
            <a:r>
              <a:rPr lang="lt-LT" baseline="0" dirty="0"/>
              <a:t> pačios priežasties, kaip ir polinominės regresijos netikslumo.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3484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lt-LT" dirty="0"/>
              <a:t>Raudona</a:t>
            </a:r>
            <a:r>
              <a:rPr lang="lt-LT" baseline="0" dirty="0"/>
              <a:t> – regresinis spektras. Mėlyna – tendencijos linija (trendline).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0150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lt-LT" dirty="0"/>
              <a:t>Prieš diferencinio spektro filtravimą, jį pastumiame taip, kad mažiausia jo reikšmė būtų 0. Sigma – filtro standartinis nuokrypis,</a:t>
            </a:r>
            <a:r>
              <a:rPr lang="lt-LT" baseline="0" dirty="0"/>
              <a:t> arba pusė pločio; nutolus per 5 std.n. nuo centro, filtro reikšmė beveik 0. Filtrą ir spektrą sudauginame.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862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lt-LT" dirty="0"/>
              <a:t>Prieš filtravimą.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739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lt-LT" dirty="0"/>
              <a:t>Po filtravimo matome, kad diferencinį spektrą</a:t>
            </a:r>
            <a:r>
              <a:rPr lang="lt-LT" baseline="0" dirty="0"/>
              <a:t> nesunku aproksimuoti Gausais. Mėlyna – filtruotas spektras; violetinė – jo aproksimacija. Šis metodas leidžia aptikti sugerties linijų pokyčius.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0468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lt-LT" dirty="0"/>
              <a:t>Iš anksto žinome,</a:t>
            </a:r>
            <a:r>
              <a:rPr lang="lt-LT" baseline="0" dirty="0"/>
              <a:t> kuriuose spektruose turėtų būti kofeino. DA – mažiname duomenų dimensiją taip, kad kiek įmanoma geriau atskirtume klases. Duomenų pavidalas – matrica: eilutės – spektrai; stulpeliai – spektrų Gauso parametrai. Jų yra po keturis: 4 alpha, beta ir gamma. Dar vienas parametras – dvejetainis: ar spektre yra kofeino.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5866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lt-LT" dirty="0"/>
              <a:t>LDA rezultatas: juoda</a:t>
            </a:r>
            <a:r>
              <a:rPr lang="lt-LT" baseline="0" dirty="0"/>
              <a:t> – nėra kofeino, raudona – yra kofeino. Matome klasių persiklojimą ties x = -1,5. Atskyrimas nėra ypatingai geras: galima to priežastis – priklausomybė nuo bandinio preparavimo. Dėl jos gali būti 2 kofeino spektrų klasės: kofeinas popieriuje ir HDPE tabletėse.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5841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lt-LT" dirty="0"/>
              <a:t>Kol kas suplanuoti darbai</a:t>
            </a:r>
            <a:r>
              <a:rPr lang="lt-LT" baseline="0" dirty="0"/>
              <a:t>. Problema - MATLAB VGTU studsoft yra senas (2012 m.); jame tokio paketo neradome. Procedūrą geriname pagal gaunamus rezultatus.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710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lt-LT" dirty="0"/>
              <a:t>Pirmi 3 punktai skirti priminimui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6605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405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lt-LT" dirty="0"/>
              <a:t>Požymių išskyrimą  apsunkina tai, kad dėl aplinkos poveikio,</a:t>
            </a:r>
            <a:r>
              <a:rPr lang="lt-LT" baseline="0" dirty="0"/>
              <a:t> medžiagos spektriniai požymiai keičiasi – komponentės gali plėstis arba slankioti.</a:t>
            </a:r>
            <a:endParaRPr lang="lt-LT" dirty="0"/>
          </a:p>
          <a:p>
            <a:r>
              <a:rPr lang="lt-LT" dirty="0"/>
              <a:t>Matematinė formuluotė</a:t>
            </a:r>
            <a:r>
              <a:rPr lang="lt-LT" baseline="0" dirty="0"/>
              <a:t> – jau padaryta. Metodų parinkimas vykdytas žiemos semestre, o tobulinimas vykdomas dabar.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28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lt-LT" dirty="0"/>
              <a:t>Naudojama norma</a:t>
            </a:r>
            <a:r>
              <a:rPr lang="lt-LT" baseline="0" dirty="0"/>
              <a:t>  - L2 (funkcijos kvadrato integralas). Kiekviena komponentė turi savo parametrus – piko aukštį, plotį ir centro padėtį; todėl naudojami gausai.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555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lt-LT" dirty="0"/>
              <a:t>Pirmiausia analizuoti dirbtiniai duomenys, siekiant įsitikinti</a:t>
            </a:r>
            <a:r>
              <a:rPr lang="lt-LT" baseline="0" dirty="0"/>
              <a:t> procedūros tinkamumu</a:t>
            </a:r>
            <a:r>
              <a:rPr lang="lt-LT" dirty="0"/>
              <a:t>. Naudotas spektras - 3 Gauso</a:t>
            </a:r>
            <a:r>
              <a:rPr lang="lt-LT" baseline="0" dirty="0"/>
              <a:t> komponentės. Jis buvo deformuotas 2 būdais: (1) sinusinis iškraipymas (raudonas) su amplitude 0.1 ir dažniu 1; (2) Gauso triukšmas (geltonas) su vid. 0 ir disp. 0,01.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61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lt-LT" dirty="0"/>
              <a:t>Bandyti du metodai:</a:t>
            </a:r>
            <a:r>
              <a:rPr lang="lt-LT" baseline="0" dirty="0"/>
              <a:t> kvaziniutono BFGS (lokalus) ir SA (globalus). Lentelėje pavaizduoti toliausiai nuo tikrojo sprendinio nutolę pradiniai artiniai, iš kurių metodai dar konverguoja į jį. Alpha ir beta parametrus randame nesunkiai; gamma rasti sunkiau.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157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lt-LT" dirty="0"/>
              <a:t>Skirtumas – tai Euklido atstumas tarp tikrojo sprendinio ir atitinkamo artinio iš praeitos skaidrės. IA – atstumas nuo gamma (0,0,0) iki tikrojo sprendinio. Kuo atstumo reikšmė arčiau IA, tuo geriau. Dar tirta deformacijų įtaka</a:t>
            </a:r>
            <a:r>
              <a:rPr lang="lt-LT" baseline="0" dirty="0"/>
              <a:t> rezultatams: lentelėje nurodytos reikšmės – atstumų deformuotiems spektrams vidurkiai kiekvienam metodui. Deformacijos turi mažai įtakos rezultatui. Metodo įtaka: lentelėje – atstumų visiems spektrams vidurkiai kiekvienam metodui. Vidutiniškai, BFGS, atrodytų, veikia geriau nei SA. Pažiūrėjus atskirai, SA 2 iš 3 kartų davė geresnį rezultatą. Visi atstumai yra gana toli nuo IA: todėl reikia metodo komp. centrų radimui.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9288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lt-LT" dirty="0"/>
              <a:t>Uždavinys netinka tik tuo</a:t>
            </a:r>
            <a:r>
              <a:rPr lang="lt-LT" baseline="0" dirty="0"/>
              <a:t> atveju, kai aproksimuojame neapdorotą spektrą. Apdorojimo būdas ir yra pagrindinis žiemos semestro rezultatas.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750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/>
          <a:lstStyle/>
          <a:p>
            <a:r>
              <a:rPr lang="it-IT" dirty="0"/>
              <a:t>75% </a:t>
            </a:r>
            <a:r>
              <a:rPr lang="lt-LT" dirty="0"/>
              <a:t>kofeino</a:t>
            </a:r>
            <a:r>
              <a:rPr lang="it-IT" dirty="0"/>
              <a:t> + 25% Na benzoat</a:t>
            </a:r>
            <a:r>
              <a:rPr lang="lt-LT" dirty="0"/>
              <a:t>o mišinio spektras. </a:t>
            </a:r>
            <a:r>
              <a:rPr lang="lt-LT" b="0" dirty="0">
                <a:solidFill>
                  <a:srgbClr val="0070C0"/>
                </a:solidFill>
              </a:rPr>
              <a:t>Mėlynas</a:t>
            </a:r>
            <a:r>
              <a:rPr lang="lt-LT" dirty="0"/>
              <a:t> yra orig., žalias – suglodintas. Matoma priežastis, kodėl optimizavimas</a:t>
            </a:r>
            <a:r>
              <a:rPr lang="lt-LT" baseline="0" dirty="0"/>
              <a:t> spektrui netinka – neatrodo, kad jame būtų Gauso komponentės.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fld id="{99FC3575-584D-4FCF-B3BB-96B1712E54E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585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A141-2CDC-4DE1-ACAD-4DA0F5306B7E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7906-602B-430D-82F2-F6D95823AEB8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FEBA-B31A-4502-B413-BCFB5D03B2C7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487B-2FD5-4DE7-BC76-DFF2123C5F6C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F218A-AABC-4AD1-B357-A3DD34EDE071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0CA30-EDE2-4111-9B80-8E0C600E7CD5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0D226-B3F1-41FC-AC57-D3C1497A82ED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1606F-B547-4648-8579-774CB4F2C899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BB80E-2EB6-4BD8-856F-27B9C4937C79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82CF7-0D81-43F0-AE53-15F452339646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811C-C13D-421B-9226-04FDBF68480A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CCD7C-A88D-48E7-88A2-645C13FC4CC9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lt-LT" sz="2800" dirty="0"/>
              <a:t>Organinių molekulių Furjė transformacijos spektroskopijos spektrinių požymių nustatymo metodai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lt-LT" sz="2800" dirty="0"/>
              <a:t>Ignas Dapšys</a:t>
            </a:r>
          </a:p>
          <a:p>
            <a:r>
              <a:rPr lang="lt-LT" sz="2800" dirty="0"/>
              <a:t>VGTU FMF Matematinio modeliavimo katedra</a:t>
            </a:r>
            <a:endParaRPr lang="en-US" sz="2800" dirty="0"/>
          </a:p>
        </p:txBody>
      </p:sp>
      <p:pic>
        <p:nvPicPr>
          <p:cNvPr id="4" name="Picture 3" descr="C:\Users\Edgaras\AppData\Local\Microsoft\Windows\INetCache\Content.Word\VGTULogotipas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532" y="218515"/>
            <a:ext cx="3162935" cy="12268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9272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Realių spektrų analizė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lt-LT" dirty="0"/>
              <a:t>Savitzky-Golay glodinimas.</a:t>
            </a:r>
          </a:p>
          <a:p>
            <a:pPr marL="514350" indent="-514350">
              <a:buFont typeface="+mj-lt"/>
              <a:buAutoNum type="arabicPeriod"/>
            </a:pPr>
            <a:r>
              <a:rPr lang="lt-LT" dirty="0"/>
              <a:t>Polinominė regresija.</a:t>
            </a:r>
          </a:p>
          <a:p>
            <a:pPr marL="514350" indent="-514350">
              <a:buFont typeface="+mj-lt"/>
              <a:buAutoNum type="arabicPeriod"/>
            </a:pPr>
            <a:r>
              <a:rPr lang="lt-LT" dirty="0"/>
              <a:t>Gauso tendencijos linijos radimas.</a:t>
            </a:r>
          </a:p>
          <a:p>
            <a:pPr marL="514350" indent="-514350">
              <a:buFont typeface="+mj-lt"/>
              <a:buAutoNum type="arabicPeriod"/>
            </a:pPr>
            <a:r>
              <a:rPr lang="lt-LT" dirty="0"/>
              <a:t>Diferencinio spektro filtravimas.</a:t>
            </a:r>
          </a:p>
          <a:p>
            <a:pPr marL="514350" indent="-514350">
              <a:buFont typeface="+mj-lt"/>
              <a:buAutoNum type="arabicPeriod"/>
            </a:pPr>
            <a:r>
              <a:rPr lang="lt-LT" dirty="0"/>
              <a:t>Gauso aproksimavimas.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374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Polinominė regresija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Spektrą aproksimuojame polinomu.</a:t>
            </a:r>
          </a:p>
          <a:p>
            <a:r>
              <a:rPr lang="lt-LT" dirty="0"/>
              <a:t>Jei tai darome visame intervale, aproksimacija nepakankamai tiksli.</a:t>
            </a:r>
          </a:p>
          <a:p>
            <a:r>
              <a:rPr lang="lt-LT" dirty="0"/>
              <a:t>Intervalą skaidome į dalis, kiekvienoje atliekame aproksimavimą.</a:t>
            </a:r>
          </a:p>
          <a:p>
            <a:r>
              <a:rPr lang="lt-LT" dirty="0"/>
              <a:t>Gauname </a:t>
            </a:r>
            <a:r>
              <a:rPr lang="lt-LT" i="1" dirty="0"/>
              <a:t>regresinį spektrą.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04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Gauso tendencijos linija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Regresiniam spektrui pritaikome Gauso aproksimavimą.</a:t>
            </a:r>
          </a:p>
          <a:p>
            <a:r>
              <a:rPr lang="lt-LT" dirty="0"/>
              <a:t>Gauname tendencijos liniją, kurią atimame.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377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/>
              <a:t>Regresinis spektras ir tendencijos linija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4" t="10569" r="10569" b="6984"/>
          <a:stretch/>
        </p:blipFill>
        <p:spPr>
          <a:xfrm>
            <a:off x="1819835" y="943769"/>
            <a:ext cx="5342966" cy="402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593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Diferencinis spektras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lt-LT" dirty="0"/>
              <a:t>Gauname </a:t>
            </a:r>
            <a:r>
              <a:rPr lang="lt-LT" i="1" dirty="0"/>
              <a:t>diferencinį spektrą.</a:t>
            </a:r>
          </a:p>
          <a:p>
            <a:r>
              <a:rPr lang="lt-LT" dirty="0"/>
              <a:t>Jis yra netinkamos formos, todėl reikia filtruoti.</a:t>
            </a:r>
          </a:p>
          <a:p>
            <a:r>
              <a:rPr lang="lt-LT" dirty="0"/>
              <a:t>Naudojamas juostinis filtras. Tai Gauso funkcija.</a:t>
            </a:r>
          </a:p>
          <a:p>
            <a:r>
              <a:rPr lang="lt-LT" dirty="0"/>
              <a:t>Centras – tarp pirmo ir paskutinio lokaliųjų minimumų.</a:t>
            </a:r>
          </a:p>
          <a:p>
            <a:r>
              <a:rPr lang="lt-LT" dirty="0"/>
              <a:t>Plotis – minimumai nutolę per 5</a:t>
            </a:r>
            <a:r>
              <a:rPr lang="el-GR" dirty="0">
                <a:latin typeface="Calibri"/>
              </a:rPr>
              <a:t>σ</a:t>
            </a:r>
            <a:r>
              <a:rPr lang="lt-LT" dirty="0">
                <a:latin typeface="Calibri"/>
              </a:rPr>
              <a:t> nuo centro.</a:t>
            </a:r>
          </a:p>
          <a:p>
            <a:r>
              <a:rPr lang="lt-LT" dirty="0">
                <a:latin typeface="Calibri"/>
              </a:rPr>
              <a:t>Pritaikius filtrą, galime aproksimuoti Gausais.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6053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Diferencinis spektras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4" t="10570" r="10570" b="6834"/>
          <a:stretch/>
        </p:blipFill>
        <p:spPr>
          <a:xfrm>
            <a:off x="1813111" y="943769"/>
            <a:ext cx="5349690" cy="403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4148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Filtruotas diferencinis spektras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5" t="10420" r="10420" b="6835"/>
          <a:stretch/>
        </p:blipFill>
        <p:spPr>
          <a:xfrm>
            <a:off x="1819835" y="943770"/>
            <a:ext cx="5342966" cy="402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636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Realių spektrų analizė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Apdorota 40 spektrų – ~10 iš jų turi kofeino.</a:t>
            </a:r>
          </a:p>
          <a:p>
            <a:r>
              <a:rPr lang="lt-LT" dirty="0"/>
              <a:t>Naudota diskriminantinė analizė.</a:t>
            </a:r>
          </a:p>
          <a:p>
            <a:r>
              <a:rPr lang="lt-LT" dirty="0"/>
              <a:t>Duomenys – Gauso parametrai.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6326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Realių spektrų analizė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4" t="8192" r="3421" b="1667"/>
          <a:stretch/>
        </p:blipFill>
        <p:spPr>
          <a:xfrm>
            <a:off x="2275687" y="999190"/>
            <a:ext cx="4613252" cy="4017410"/>
          </a:xfrm>
        </p:spPr>
      </p:pic>
    </p:spTree>
    <p:extLst>
      <p:ext uri="{BB962C8B-B14F-4D97-AF65-F5344CB8AC3E}">
        <p14:creationId xmlns:p14="http://schemas.microsoft.com/office/powerpoint/2010/main" val="8232067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Tolesnis darbas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dirty="0"/>
              <a:t>Apdoroti duomenis MATLAB </a:t>
            </a:r>
            <a:r>
              <a:rPr lang="lt-LT" i="1" dirty="0"/>
              <a:t>Statistics and Machine Learning Toolbox </a:t>
            </a:r>
            <a:r>
              <a:rPr lang="lt-LT" dirty="0"/>
              <a:t>įrankiu.</a:t>
            </a:r>
          </a:p>
          <a:p>
            <a:r>
              <a:rPr lang="lt-LT" dirty="0"/>
              <a:t>Pagal poreikį tobulinti analizės metodus.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853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Turinys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dirty="0"/>
              <a:t>Tikslas ir uždaviniai</a:t>
            </a:r>
          </a:p>
          <a:p>
            <a:r>
              <a:rPr lang="lt-LT" dirty="0"/>
              <a:t>Uždavinio formuluotė</a:t>
            </a:r>
          </a:p>
          <a:p>
            <a:r>
              <a:rPr lang="lt-LT" dirty="0"/>
              <a:t>Metodo taikymas sintetiniams spektrams</a:t>
            </a:r>
          </a:p>
          <a:p>
            <a:r>
              <a:rPr lang="lt-LT" dirty="0"/>
              <a:t>Realių spektrų analizė</a:t>
            </a:r>
          </a:p>
          <a:p>
            <a:r>
              <a:rPr lang="lt-LT" dirty="0"/>
              <a:t>Tolesnis darbas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0566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Šaltiniai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lt-LT" sz="2000" dirty="0"/>
              <a:t>Jiang, Y., Ge, H., Lian, F., Zhang, Y., &amp; Xia, S. (2016). Early detection of germinated wheat grains using terahertz image and chemometrics. </a:t>
            </a:r>
            <a:r>
              <a:rPr lang="lt-LT" sz="2000" i="1" dirty="0"/>
              <a:t>Scientific reports</a:t>
            </a:r>
            <a:r>
              <a:rPr lang="lt-LT" sz="2000" dirty="0"/>
              <a:t>, </a:t>
            </a:r>
            <a:r>
              <a:rPr lang="lt-LT" sz="2000" i="1" dirty="0"/>
              <a:t>6</a:t>
            </a:r>
            <a:r>
              <a:rPr lang="lt-LT" sz="2000" dirty="0"/>
              <a:t>.</a:t>
            </a:r>
          </a:p>
          <a:p>
            <a:r>
              <a:rPr lang="lt-LT" sz="2000" dirty="0"/>
              <a:t>Yin, M., Tang, S., &amp; Tong, M. (2016). Identification of edible oils using terahertz spectroscopy combined with genetic algorithm and partial least squares discriminant analysis. </a:t>
            </a:r>
            <a:r>
              <a:rPr lang="lt-LT" sz="2000" i="1" dirty="0"/>
              <a:t>Analytical Methods</a:t>
            </a:r>
            <a:r>
              <a:rPr lang="lt-LT" sz="2000" dirty="0"/>
              <a:t>, </a:t>
            </a:r>
            <a:r>
              <a:rPr lang="lt-LT" sz="2000" i="1" dirty="0"/>
              <a:t>8</a:t>
            </a:r>
            <a:r>
              <a:rPr lang="lt-LT" sz="2000" dirty="0"/>
              <a:t>(13), 2794-2798.</a:t>
            </a:r>
          </a:p>
          <a:p>
            <a:r>
              <a:rPr lang="lt-LT" sz="2000" dirty="0"/>
              <a:t>Hashimoto, A., Mori, H., Kanou, M., Yamanaka, A., &amp; Kameoka, T. (2004). Mid-infrared spectroscopic analysis on brewed coffee characteristics. In </a:t>
            </a:r>
            <a:r>
              <a:rPr lang="lt-LT" sz="2000" i="1" dirty="0"/>
              <a:t>Asian Pacific Confederation of Chemical </a:t>
            </a:r>
            <a:r>
              <a:rPr lang="en-US" sz="2000" i="1" dirty="0"/>
              <a:t>Engineering congress program and abstracts </a:t>
            </a:r>
            <a:r>
              <a:rPr lang="en-US" sz="2000" dirty="0"/>
              <a:t>(pp. 791-791). The Society of Chemical Engineers, Japan.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259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dirty="0"/>
              <a:t>Tikslas ir uždaviniai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lt-LT" dirty="0"/>
              <a:t>Tikslas – naudojantis duomenų</a:t>
            </a:r>
            <a:r>
              <a:rPr lang="en-US" dirty="0"/>
              <a:t> analiz</a:t>
            </a:r>
            <a:r>
              <a:rPr lang="lt-LT" dirty="0"/>
              <a:t>ė</a:t>
            </a:r>
            <a:r>
              <a:rPr lang="en-US" dirty="0"/>
              <a:t>s metodais</a:t>
            </a:r>
            <a:r>
              <a:rPr lang="lt-LT" dirty="0"/>
              <a:t>, pasiūlyti</a:t>
            </a:r>
            <a:r>
              <a:rPr lang="en-US" dirty="0"/>
              <a:t> </a:t>
            </a:r>
            <a:r>
              <a:rPr lang="lt-LT" dirty="0"/>
              <a:t>būdą spektrinių požymių išskyrimui</a:t>
            </a:r>
            <a:r>
              <a:rPr lang="en-US" dirty="0"/>
              <a:t> iš sud</a:t>
            </a:r>
            <a:r>
              <a:rPr lang="lt-LT" dirty="0"/>
              <a:t>ė</a:t>
            </a:r>
            <a:r>
              <a:rPr lang="en-US" dirty="0"/>
              <a:t>tin</a:t>
            </a:r>
            <a:r>
              <a:rPr lang="lt-LT" dirty="0"/>
              <a:t>ė</a:t>
            </a:r>
            <a:r>
              <a:rPr lang="en-US" dirty="0"/>
              <a:t>s medžiagos spektro</a:t>
            </a:r>
            <a:r>
              <a:rPr lang="lt-LT" dirty="0"/>
              <a:t>.</a:t>
            </a:r>
            <a:r>
              <a:rPr lang="en-US" dirty="0"/>
              <a:t> </a:t>
            </a:r>
            <a:endParaRPr lang="lt-LT" dirty="0"/>
          </a:p>
          <a:p>
            <a:r>
              <a:rPr lang="lt-LT" dirty="0"/>
              <a:t>Uždaviniai:</a:t>
            </a:r>
          </a:p>
          <a:p>
            <a:pPr lvl="1"/>
            <a:r>
              <a:rPr lang="lt-LT" dirty="0"/>
              <a:t>Suformuluoti uždavinį matematiškai.</a:t>
            </a:r>
          </a:p>
          <a:p>
            <a:pPr lvl="1"/>
            <a:r>
              <a:rPr lang="lt-LT" dirty="0"/>
              <a:t>Parinkti uždavinio sprendimo metodus.</a:t>
            </a:r>
          </a:p>
          <a:p>
            <a:pPr lvl="1"/>
            <a:r>
              <a:rPr lang="lt-LT" dirty="0"/>
              <a:t>Ištobulinti analizės metodus.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260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733800"/>
          </a:xfrm>
        </p:spPr>
        <p:txBody>
          <a:bodyPr>
            <a:normAutofit fontScale="92500" lnSpcReduction="20000"/>
          </a:bodyPr>
          <a:lstStyle/>
          <a:p>
            <a:r>
              <a:rPr lang="lt-LT" dirty="0"/>
              <a:t>Spektrinių komponenčių paieška susiveda į optimizavimo uždavinį.</a:t>
            </a:r>
          </a:p>
          <a:p>
            <a:r>
              <a:rPr lang="lt-LT" dirty="0"/>
              <a:t>Tikslo funkcija:</a:t>
            </a:r>
          </a:p>
          <a:p>
            <a:endParaRPr lang="lt-LT" dirty="0"/>
          </a:p>
          <a:p>
            <a:endParaRPr lang="lt-LT" dirty="0"/>
          </a:p>
          <a:p>
            <a:r>
              <a:rPr lang="lt-LT" dirty="0"/>
              <a:t>Apribojimai:</a:t>
            </a:r>
          </a:p>
          <a:p>
            <a:pPr marL="0" indent="0">
              <a:buNone/>
            </a:pPr>
            <a:endParaRPr lang="lt-LT" dirty="0"/>
          </a:p>
          <a:p>
            <a:r>
              <a:rPr lang="lt-LT" dirty="0"/>
              <a:t>Naudosime Gauso funkciją: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37720" r="19365" b="38400"/>
          <a:stretch/>
        </p:blipFill>
        <p:spPr bwMode="auto">
          <a:xfrm>
            <a:off x="2647091" y="2514262"/>
            <a:ext cx="3886200" cy="875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2995549" y="3790950"/>
            <a:ext cx="3189284" cy="368200"/>
            <a:chOff x="533400" y="3863208"/>
            <a:chExt cx="3189284" cy="36820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589" t="54270" r="51234" b="35788"/>
            <a:stretch/>
          </p:blipFill>
          <p:spPr bwMode="auto">
            <a:xfrm>
              <a:off x="533400" y="3863208"/>
              <a:ext cx="933376" cy="368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74" t="28491" r="15526" b="57907"/>
            <a:stretch/>
          </p:blipFill>
          <p:spPr bwMode="auto">
            <a:xfrm>
              <a:off x="1497016" y="3872737"/>
              <a:ext cx="2225668" cy="358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6" t="78954" r="8314" b="6481"/>
          <a:stretch/>
        </p:blipFill>
        <p:spPr bwMode="auto">
          <a:xfrm>
            <a:off x="5334000" y="4324350"/>
            <a:ext cx="2751397" cy="384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Uždavinio formuluotė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97" t="37720" r="19365" b="57481"/>
          <a:stretch/>
        </p:blipFill>
        <p:spPr bwMode="auto">
          <a:xfrm>
            <a:off x="6380891" y="3234018"/>
            <a:ext cx="152400" cy="175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5504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3600" dirty="0"/>
              <a:t>Metodo taikymas sintetiniams spektrams</a:t>
            </a:r>
            <a:endParaRPr lang="en-US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1" t="10202" r="11466" b="6994"/>
          <a:stretch/>
        </p:blipFill>
        <p:spPr>
          <a:xfrm>
            <a:off x="1981200" y="895350"/>
            <a:ext cx="4905936" cy="377657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145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3600" dirty="0"/>
              <a:t>Metodo taikymas sintetiniams spektrams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1525694"/>
              </p:ext>
            </p:extLst>
          </p:nvPr>
        </p:nvGraphicFramePr>
        <p:xfrm>
          <a:off x="457200" y="1200150"/>
          <a:ext cx="8229600" cy="2966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Spektras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Metodas 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α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β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γ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lt-LT" sz="1800" kern="1200" noProof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Pradinis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– </a:t>
                      </a:r>
                      <a:endParaRPr lang="en-US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(2; 0,5; 1,5)</a:t>
                      </a:r>
                      <a:endParaRPr lang="en-US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(1; 10; 1)</a:t>
                      </a:r>
                      <a:endParaRPr lang="en-US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(10; 25; 40)</a:t>
                      </a:r>
                      <a:endParaRPr lang="en-US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rgbClr val="0000FF"/>
                          </a:solidFill>
                        </a:rPr>
                        <a:t>Pradinis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BFGS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(0; 0; 0)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(1; 1; 1)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(7; 11; 40)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SA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(0; 0; 0)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(1; 1; 1)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(6; 19; 30)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rgbClr val="FF0000"/>
                          </a:solidFill>
                        </a:rPr>
                        <a:t>Deformuotas 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BFGS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(0; 0; 0)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(1; 1; 1)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(7; 13; 35)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SA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(0; 0; 0)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(1; 1; 1)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(6; 19; 30)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lt-LT" sz="1800" kern="1200" noProof="0" dirty="0">
                          <a:solidFill>
                            <a:srgbClr val="FFC800"/>
                          </a:solidFill>
                          <a:latin typeface="+mn-lt"/>
                          <a:ea typeface="+mn-ea"/>
                          <a:cs typeface="+mn-cs"/>
                        </a:rPr>
                        <a:t>Deformuotas 2</a:t>
                      </a:r>
                      <a:endParaRPr lang="en-US" sz="1800" kern="1200" dirty="0">
                        <a:solidFill>
                          <a:srgbClr val="FFC8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BFGS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(0; 0; 0)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(1; 1; 1)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(7; 14; 36)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SA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(0; 0; 0)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(1; 1; 1)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noProof="0" dirty="0">
                          <a:solidFill>
                            <a:schemeClr val="tx1"/>
                          </a:solidFill>
                        </a:rPr>
                        <a:t>(6; 12; 36)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7835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3600" dirty="0"/>
              <a:t>Metodo taikymas sintetiniams spektrams</a:t>
            </a:r>
            <a:endParaRPr lang="en-US" sz="3600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049046"/>
            <a:ext cx="7315200" cy="304541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78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Realių spektrų analizė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Realiems spektrams pasiūlytas optimizavimo uždavinys netinka.</a:t>
            </a:r>
          </a:p>
          <a:p>
            <a:r>
              <a:rPr lang="lt-LT" dirty="0"/>
              <a:t>Sukūrėme patobulintą procedūrą.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06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6" t="9211" r="9211" b="6536"/>
          <a:stretch/>
        </p:blipFill>
        <p:spPr>
          <a:xfrm>
            <a:off x="1784562" y="886318"/>
            <a:ext cx="5454438" cy="41125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Realių spektrų analizė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418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1261</Words>
  <Application>Microsoft Office PowerPoint</Application>
  <PresentationFormat>On-screen Show (16:9)</PresentationFormat>
  <Paragraphs>161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Organinių molekulių Furjė transformacijos spektroskopijos spektrinių požymių nustatymo metodai</vt:lpstr>
      <vt:lpstr>Turinys</vt:lpstr>
      <vt:lpstr>Tikslas ir uždaviniai</vt:lpstr>
      <vt:lpstr>Uždavinio formuluotė</vt:lpstr>
      <vt:lpstr>Metodo taikymas sintetiniams spektrams</vt:lpstr>
      <vt:lpstr>Metodo taikymas sintetiniams spektrams</vt:lpstr>
      <vt:lpstr>Metodo taikymas sintetiniams spektrams</vt:lpstr>
      <vt:lpstr>Realių spektrų analizė</vt:lpstr>
      <vt:lpstr>Realių spektrų analizė</vt:lpstr>
      <vt:lpstr>Realių spektrų analizė</vt:lpstr>
      <vt:lpstr>Polinominė regresija</vt:lpstr>
      <vt:lpstr>Gauso tendencijos linija</vt:lpstr>
      <vt:lpstr>Regresinis spektras ir tendencijos linija</vt:lpstr>
      <vt:lpstr>Diferencinis spektras</vt:lpstr>
      <vt:lpstr>Diferencinis spektras</vt:lpstr>
      <vt:lpstr>Filtruotas diferencinis spektras</vt:lpstr>
      <vt:lpstr>Realių spektrų analizė</vt:lpstr>
      <vt:lpstr>Realių spektrų analizė</vt:lpstr>
      <vt:lpstr>Tolesnis darbas</vt:lpstr>
      <vt:lpstr>Šaltiniai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Spektrinių požymių nustatymo metodai biologiškai aktyvių molekulių Furjė transfomacijos spektroskopijoje</dc:title>
  <dc:creator>user</dc:creator>
  <cp:lastModifiedBy>Vykinta Ramanauskienė</cp:lastModifiedBy>
  <cp:revision>229</cp:revision>
  <cp:lastPrinted>2018-04-11T11:23:34Z</cp:lastPrinted>
  <dcterms:created xsi:type="dcterms:W3CDTF">2006-08-16T00:00:00Z</dcterms:created>
  <dcterms:modified xsi:type="dcterms:W3CDTF">2025-04-11T11:13:02Z</dcterms:modified>
</cp:coreProperties>
</file>